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9" r:id="rId9"/>
    <p:sldId id="262" r:id="rId10"/>
    <p:sldId id="264" r:id="rId11"/>
    <p:sldId id="265" r:id="rId12"/>
    <p:sldId id="266" r:id="rId13"/>
    <p:sldId id="267" r:id="rId14"/>
    <p:sldId id="273" r:id="rId15"/>
    <p:sldId id="268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5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5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2292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10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2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7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1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3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3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3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9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DB2B09-4C70-43D6-8735-181B909D4DEE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DDB72E5-A94D-41CB-9BD3-D8C59588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8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Victorian Period</a:t>
            </a:r>
            <a:br>
              <a:rPr lang="en-US" dirty="0" smtClean="0"/>
            </a:br>
            <a:r>
              <a:rPr lang="en-US" dirty="0" smtClean="0"/>
              <a:t>1832-1901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39413" y="-1326523"/>
            <a:ext cx="14317640" cy="3541218"/>
          </a:xfrm>
        </p:spPr>
        <p:txBody>
          <a:bodyPr/>
          <a:lstStyle/>
          <a:p>
            <a:r>
              <a:rPr lang="en-US" dirty="0" smtClean="0"/>
              <a:t>Elizabeth </a:t>
            </a:r>
            <a:r>
              <a:rPr lang="en-US" dirty="0" err="1" smtClean="0"/>
              <a:t>barrett</a:t>
            </a:r>
            <a:r>
              <a:rPr lang="en-US" dirty="0" smtClean="0"/>
              <a:t> browning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2124" y="875764"/>
            <a:ext cx="5885645" cy="570534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One of the most famous poets of her day</a:t>
            </a:r>
          </a:p>
          <a:p>
            <a:r>
              <a:rPr lang="en-US" sz="2800" dirty="0" smtClean="0"/>
              <a:t>Wrote on intellectual, religious, and political matters</a:t>
            </a:r>
          </a:p>
          <a:p>
            <a:r>
              <a:rPr lang="en-US" sz="2800" dirty="0" smtClean="0"/>
              <a:t>Father forbid her to marry, but she eloped with Robert browning</a:t>
            </a:r>
          </a:p>
          <a:p>
            <a:r>
              <a:rPr lang="en-US" sz="2800" dirty="0" smtClean="0"/>
              <a:t>Had a son (Pen) when she was 43</a:t>
            </a:r>
          </a:p>
          <a:p>
            <a:r>
              <a:rPr lang="en-US" sz="2800" dirty="0" smtClean="0"/>
              <a:t>Died at 55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17" y="-10732"/>
            <a:ext cx="4155583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hardy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5740" y="1725770"/>
            <a:ext cx="6491578" cy="499887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Novelist, poet, architect</a:t>
            </a:r>
          </a:p>
          <a:p>
            <a:r>
              <a:rPr lang="en-US" sz="2800" dirty="0" smtClean="0"/>
              <a:t>Believed the world was governed by nature’s laws and indifferent to humans</a:t>
            </a:r>
          </a:p>
          <a:p>
            <a:r>
              <a:rPr lang="en-US" sz="2800" dirty="0" smtClean="0"/>
              <a:t>Bleakness, pessimism</a:t>
            </a:r>
          </a:p>
          <a:p>
            <a:r>
              <a:rPr lang="en-US" sz="2800" u="sng" dirty="0" smtClean="0"/>
              <a:t>Anticlimax</a:t>
            </a:r>
            <a:r>
              <a:rPr lang="en-US" sz="2800" dirty="0" smtClean="0"/>
              <a:t> – when something trivial or comical happens at the point in a story when one expects something important or serious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85" y="3047582"/>
            <a:ext cx="4821462" cy="367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1120461"/>
            <a:ext cx="10364451" cy="3335156"/>
          </a:xfrm>
        </p:spPr>
        <p:txBody>
          <a:bodyPr/>
          <a:lstStyle/>
          <a:p>
            <a:r>
              <a:rPr lang="en-US" dirty="0" smtClean="0"/>
              <a:t>Robert browning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1820" y="862886"/>
            <a:ext cx="7753081" cy="58598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“poet of men’s souls”</a:t>
            </a:r>
          </a:p>
          <a:p>
            <a:r>
              <a:rPr lang="en-US" sz="2400" dirty="0" smtClean="0"/>
              <a:t>Fan of Elizabeth </a:t>
            </a:r>
            <a:r>
              <a:rPr lang="en-US" sz="2400" dirty="0" err="1" smtClean="0"/>
              <a:t>barrett</a:t>
            </a:r>
            <a:r>
              <a:rPr lang="en-US" sz="2400" dirty="0" smtClean="0"/>
              <a:t> browning; began their correspondence; received recognition for his own poems after she died</a:t>
            </a:r>
          </a:p>
          <a:p>
            <a:r>
              <a:rPr lang="en-US" sz="2400" dirty="0" smtClean="0"/>
              <a:t>“only by acting boldly can one wrest what is good from an imperfect world”</a:t>
            </a:r>
          </a:p>
          <a:p>
            <a:r>
              <a:rPr lang="en-US" sz="2400" dirty="0" smtClean="0"/>
              <a:t>Challenged readers to discover what is virtuous and how love nourished and kills</a:t>
            </a:r>
          </a:p>
          <a:p>
            <a:r>
              <a:rPr lang="en-US" sz="2400" u="sng" dirty="0" smtClean="0"/>
              <a:t>Dramatic monologue</a:t>
            </a:r>
            <a:r>
              <a:rPr lang="en-US" sz="2400" dirty="0" smtClean="0"/>
              <a:t> – poems in which a speaker who is not the poet addresses a listener who does not speak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1" y="1744615"/>
            <a:ext cx="4181814" cy="418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erard Manley Hopkins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7577" y="1764406"/>
            <a:ext cx="7057623" cy="49454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Ordained a Jesuit priest</a:t>
            </a:r>
          </a:p>
          <a:p>
            <a:r>
              <a:rPr lang="en-US" sz="2800" dirty="0" smtClean="0"/>
              <a:t>Served in parishes in the poorest sections of England and Scotland</a:t>
            </a:r>
          </a:p>
          <a:p>
            <a:r>
              <a:rPr lang="en-US" sz="2800" dirty="0" smtClean="0"/>
              <a:t>Died of typhoid fever at 44 years old</a:t>
            </a:r>
          </a:p>
          <a:p>
            <a:r>
              <a:rPr lang="en-US" sz="2800" u="sng" dirty="0" smtClean="0"/>
              <a:t>Pied</a:t>
            </a:r>
            <a:r>
              <a:rPr lang="en-US" sz="2800" dirty="0" smtClean="0"/>
              <a:t> – 2 or more colors in blotches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48" y="1703778"/>
            <a:ext cx="4090652" cy="51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7" y="-285006"/>
            <a:ext cx="10364451" cy="1294409"/>
          </a:xfrm>
        </p:spPr>
        <p:txBody>
          <a:bodyPr/>
          <a:lstStyle/>
          <a:p>
            <a:r>
              <a:rPr lang="en-US" dirty="0" smtClean="0"/>
              <a:t>“Pied Beauty”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13808" y="890648"/>
            <a:ext cx="9163792" cy="57951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GLORY be to God for dappled things—  </a:t>
            </a:r>
          </a:p>
          <a:p>
            <a:r>
              <a:rPr lang="en-US" dirty="0"/>
              <a:t>  For skies of couple-</a:t>
            </a:r>
            <a:r>
              <a:rPr lang="en-US" dirty="0" err="1"/>
              <a:t>colour</a:t>
            </a:r>
            <a:r>
              <a:rPr lang="en-US" dirty="0"/>
              <a:t> as a </a:t>
            </a:r>
            <a:r>
              <a:rPr lang="en-US" dirty="0" err="1"/>
              <a:t>brinded</a:t>
            </a:r>
            <a:r>
              <a:rPr lang="en-US" dirty="0"/>
              <a:t> cow;  </a:t>
            </a:r>
          </a:p>
          <a:p>
            <a:r>
              <a:rPr lang="en-US" dirty="0"/>
              <a:t>    For rose-moles all in stipple upon trout that swim;  </a:t>
            </a:r>
          </a:p>
          <a:p>
            <a:r>
              <a:rPr lang="en-US" dirty="0"/>
              <a:t>Fresh-</a:t>
            </a:r>
            <a:r>
              <a:rPr lang="en-US" dirty="0" err="1"/>
              <a:t>firecoal</a:t>
            </a:r>
            <a:r>
              <a:rPr lang="en-US" dirty="0"/>
              <a:t> chestnut-falls; finches’ wings;  </a:t>
            </a:r>
          </a:p>
          <a:p>
            <a:r>
              <a:rPr lang="en-US" dirty="0"/>
              <a:t>  Landscape plotted and pieced—fold, fallow, and plough;         5 </a:t>
            </a:r>
          </a:p>
          <a:p>
            <a:r>
              <a:rPr lang="en-US" dirty="0"/>
              <a:t>    And </a:t>
            </a:r>
            <a:r>
              <a:rPr lang="en-US" dirty="0" err="1"/>
              <a:t>áll</a:t>
            </a:r>
            <a:r>
              <a:rPr lang="en-US" dirty="0"/>
              <a:t> </a:t>
            </a:r>
            <a:r>
              <a:rPr lang="en-US" dirty="0" err="1"/>
              <a:t>trádes</a:t>
            </a:r>
            <a:r>
              <a:rPr lang="en-US" dirty="0"/>
              <a:t>, their gear and tackle and trim.  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All things counter, original, spare, strange;  </a:t>
            </a:r>
          </a:p>
          <a:p>
            <a:r>
              <a:rPr lang="en-US" dirty="0"/>
              <a:t>  Whatever is fickle, freckled (who knows how?)  </a:t>
            </a:r>
          </a:p>
          <a:p>
            <a:r>
              <a:rPr lang="en-US" dirty="0"/>
              <a:t>    With swift, slow; sweet, sour; </a:t>
            </a:r>
            <a:r>
              <a:rPr lang="en-US" dirty="0" err="1"/>
              <a:t>adazzle</a:t>
            </a:r>
            <a:r>
              <a:rPr lang="en-US" dirty="0"/>
              <a:t>, dim;  </a:t>
            </a:r>
          </a:p>
          <a:p>
            <a:r>
              <a:rPr lang="en-US" dirty="0"/>
              <a:t>He fathers-forth whose beauty is past change:         10 </a:t>
            </a:r>
          </a:p>
          <a:p>
            <a:r>
              <a:rPr lang="en-US" dirty="0"/>
              <a:t>                  Praise him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e. </a:t>
            </a:r>
            <a:r>
              <a:rPr lang="en-US" dirty="0" err="1" smtClean="0"/>
              <a:t>housman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3335" y="2185198"/>
            <a:ext cx="6993228" cy="35676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Believed poetry was all about feelings; “self-indulgent bellyaching”</a:t>
            </a:r>
          </a:p>
          <a:p>
            <a:r>
              <a:rPr lang="en-US" sz="2800" dirty="0" smtClean="0"/>
              <a:t>“the test of poetry is not what is said, but how it is said.”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03" y="1214785"/>
            <a:ext cx="4118109" cy="54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Alfred, lord </a:t>
            </a:r>
            <a:r>
              <a:rPr lang="en-US" dirty="0" err="1" smtClean="0"/>
              <a:t>tennyson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006733" cy="34241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Never considered a career other than poetry</a:t>
            </a:r>
          </a:p>
          <a:p>
            <a:pPr lvl="1"/>
            <a:r>
              <a:rPr lang="en-US" sz="2800" dirty="0" smtClean="0"/>
              <a:t>Composed a 6,000 line epic poem by age 12</a:t>
            </a:r>
          </a:p>
          <a:p>
            <a:r>
              <a:rPr lang="en-US" sz="2800" dirty="0" smtClean="0"/>
              <a:t>Poet laureate and baron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6" y="1706965"/>
            <a:ext cx="4336424" cy="50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1609859"/>
            <a:ext cx="10364451" cy="3824553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70016"/>
            <a:ext cx="10363826" cy="628798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Waning</a:t>
            </a:r>
          </a:p>
          <a:p>
            <a:r>
              <a:rPr lang="en-US" sz="2800" dirty="0" smtClean="0"/>
              <a:t>Prosper</a:t>
            </a:r>
          </a:p>
          <a:p>
            <a:r>
              <a:rPr lang="en-US" sz="2800" dirty="0" smtClean="0"/>
              <a:t>Countenance</a:t>
            </a:r>
          </a:p>
          <a:p>
            <a:r>
              <a:rPr lang="en-US" sz="2800" dirty="0" smtClean="0"/>
              <a:t>Dowry</a:t>
            </a:r>
          </a:p>
          <a:p>
            <a:r>
              <a:rPr lang="en-US" sz="2800" dirty="0" smtClean="0"/>
              <a:t>Eludes</a:t>
            </a:r>
          </a:p>
          <a:p>
            <a:r>
              <a:rPr lang="en-US" sz="2800" dirty="0" smtClean="0"/>
              <a:t>Sullen</a:t>
            </a:r>
          </a:p>
          <a:p>
            <a:r>
              <a:rPr lang="en-US" sz="2800" dirty="0" smtClean="0"/>
              <a:t>Obscured</a:t>
            </a:r>
          </a:p>
          <a:p>
            <a:r>
              <a:rPr lang="en-US" sz="2800" dirty="0" smtClean="0"/>
              <a:t>Gaunt</a:t>
            </a:r>
          </a:p>
          <a:p>
            <a:r>
              <a:rPr lang="en-US" sz="2800" dirty="0" smtClean="0"/>
              <a:t>Rue </a:t>
            </a:r>
          </a:p>
          <a:p>
            <a:r>
              <a:rPr lang="en-US" sz="2800" dirty="0" smtClean="0"/>
              <a:t>Smudge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75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798489"/>
            <a:ext cx="10364451" cy="3013184"/>
          </a:xfrm>
        </p:spPr>
        <p:txBody>
          <a:bodyPr/>
          <a:lstStyle/>
          <a:p>
            <a:r>
              <a:rPr lang="en-US" dirty="0" smtClean="0"/>
              <a:t>Queen Victoria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030310"/>
            <a:ext cx="10363826" cy="47608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Reigned from 1837-1901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07" y="1152369"/>
            <a:ext cx="4052552" cy="555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7" y="1691229"/>
            <a:ext cx="6259132" cy="50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9093" y="2367092"/>
            <a:ext cx="10968507" cy="34241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for the Middle Class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towns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goods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wealth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jobs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1" y="1831113"/>
            <a:ext cx="4742980" cy="46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hungry forties”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 the whole, the Victorian era was characterized by economic depression. On an average, there were 1.5 million unemployed workers and their families on poverty relief.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40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1429555"/>
            <a:ext cx="10364451" cy="3644249"/>
          </a:xfrm>
        </p:spPr>
        <p:txBody>
          <a:bodyPr/>
          <a:lstStyle/>
          <a:p>
            <a:r>
              <a:rPr lang="en-US" dirty="0" smtClean="0"/>
              <a:t>Victorianism = prudery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87920" y="927280"/>
            <a:ext cx="5804079" cy="48639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Prudery - </a:t>
            </a:r>
            <a:r>
              <a:rPr lang="en-US" sz="2800" dirty="0"/>
              <a:t>the behavior or thinking of people who are too easily shocked or </a:t>
            </a:r>
            <a:r>
              <a:rPr lang="en-US" sz="2800" dirty="0" smtClean="0"/>
              <a:t>offended</a:t>
            </a:r>
          </a:p>
          <a:p>
            <a:pPr lvl="1"/>
            <a:r>
              <a:rPr lang="en-US" sz="2800" dirty="0" smtClean="0"/>
              <a:t>Leg = limb; Improper to say “leg”</a:t>
            </a:r>
          </a:p>
          <a:p>
            <a:r>
              <a:rPr lang="en-US" sz="2800" dirty="0" smtClean="0"/>
              <a:t>“Fallen” woman – one who has been seduced or was adulterous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6" y="935620"/>
            <a:ext cx="6121959" cy="59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Victorian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367092"/>
            <a:ext cx="11277600" cy="3424107"/>
          </a:xfrm>
        </p:spPr>
        <p:txBody>
          <a:bodyPr>
            <a:noAutofit/>
          </a:bodyPr>
          <a:lstStyle/>
          <a:p>
            <a:r>
              <a:rPr lang="en-US" sz="2800" dirty="0" smtClean="0"/>
              <a:t>Marked by:</a:t>
            </a:r>
          </a:p>
          <a:p>
            <a:pPr lvl="1"/>
            <a:r>
              <a:rPr lang="en-US" sz="2800" dirty="0" smtClean="0"/>
              <a:t>Prudery</a:t>
            </a:r>
          </a:p>
          <a:p>
            <a:pPr lvl="1"/>
            <a:r>
              <a:rPr lang="en-US" sz="2800" dirty="0" smtClean="0"/>
              <a:t>Good taste</a:t>
            </a:r>
          </a:p>
          <a:p>
            <a:pPr lvl="1"/>
            <a:r>
              <a:rPr lang="en-US" sz="2800" dirty="0" smtClean="0"/>
              <a:t>Repression of feelings</a:t>
            </a:r>
          </a:p>
          <a:p>
            <a:pPr lvl="1"/>
            <a:r>
              <a:rPr lang="en-US" sz="2800" dirty="0" smtClean="0"/>
              <a:t>High-mindedness</a:t>
            </a:r>
          </a:p>
          <a:p>
            <a:pPr lvl="1"/>
            <a:r>
              <a:rPr lang="en-US" sz="2800" dirty="0" smtClean="0"/>
              <a:t>Official censorship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39" y="2153114"/>
            <a:ext cx="7234361" cy="38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highest purpose of the poet: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make readers aware of the connection between:</a:t>
            </a:r>
          </a:p>
          <a:p>
            <a:pPr lvl="1"/>
            <a:r>
              <a:rPr lang="en-US" sz="2800" dirty="0" smtClean="0"/>
              <a:t>Earth and heaven</a:t>
            </a:r>
          </a:p>
          <a:p>
            <a:pPr lvl="1"/>
            <a:r>
              <a:rPr lang="en-US" sz="2800" dirty="0" smtClean="0"/>
              <a:t>Body and soul</a:t>
            </a:r>
          </a:p>
          <a:p>
            <a:pPr lvl="1"/>
            <a:r>
              <a:rPr lang="en-US" sz="2800" dirty="0" smtClean="0"/>
              <a:t>Material and ideal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96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Victorian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Emotional responses:</a:t>
            </a:r>
          </a:p>
          <a:p>
            <a:pPr lvl="1"/>
            <a:r>
              <a:rPr lang="en-US" sz="2800" dirty="0" smtClean="0"/>
              <a:t>Pain, joy, anxiety, sorrow, relief</a:t>
            </a:r>
          </a:p>
          <a:p>
            <a:r>
              <a:rPr lang="en-US" sz="2800" dirty="0" smtClean="0"/>
              <a:t>Lasting impressions:</a:t>
            </a:r>
          </a:p>
          <a:p>
            <a:pPr lvl="1"/>
            <a:r>
              <a:rPr lang="en-US" sz="2800" dirty="0" smtClean="0"/>
              <a:t>Music of a friend’s laughter</a:t>
            </a:r>
          </a:p>
          <a:p>
            <a:pPr lvl="1"/>
            <a:r>
              <a:rPr lang="en-US" sz="2800" dirty="0" smtClean="0"/>
              <a:t>Scent of pine in the mountains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12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1236371"/>
            <a:ext cx="10364451" cy="3451066"/>
          </a:xfrm>
        </p:spPr>
        <p:txBody>
          <a:bodyPr/>
          <a:lstStyle/>
          <a:p>
            <a:r>
              <a:rPr lang="en-US" dirty="0" smtClean="0"/>
              <a:t>Charles dickens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2428" y="940158"/>
            <a:ext cx="6632620" cy="48510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most popular and the most important figure in Victorian literature</a:t>
            </a:r>
          </a:p>
          <a:p>
            <a:r>
              <a:rPr lang="en-US" sz="2800" i="1" dirty="0" smtClean="0"/>
              <a:t>A Christmas carol</a:t>
            </a:r>
          </a:p>
          <a:p>
            <a:r>
              <a:rPr lang="en-US" sz="2800" i="1" dirty="0" smtClean="0"/>
              <a:t>David </a:t>
            </a:r>
            <a:r>
              <a:rPr lang="en-US" sz="2800" i="1" dirty="0" err="1" smtClean="0"/>
              <a:t>copperfield</a:t>
            </a:r>
            <a:endParaRPr lang="en-US" sz="2800" i="1" dirty="0" smtClean="0"/>
          </a:p>
          <a:p>
            <a:r>
              <a:rPr lang="en-US" sz="2800" i="1" dirty="0" smtClean="0"/>
              <a:t>Oliver twist</a:t>
            </a:r>
          </a:p>
          <a:p>
            <a:r>
              <a:rPr lang="en-US" sz="2800" i="1" dirty="0" smtClean="0"/>
              <a:t>Great expectations</a:t>
            </a:r>
          </a:p>
          <a:p>
            <a:r>
              <a:rPr lang="en-US" sz="2800" i="1" dirty="0" smtClean="0"/>
              <a:t>A tale of two cities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3" y="806019"/>
            <a:ext cx="4582777" cy="58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2683</TotalTime>
  <Words>574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Tw Cen MT</vt:lpstr>
      <vt:lpstr>Droplet</vt:lpstr>
      <vt:lpstr>The Victorian Period 1832-1901</vt:lpstr>
      <vt:lpstr>Queen Victoria</vt:lpstr>
      <vt:lpstr>The industrial revolution</vt:lpstr>
      <vt:lpstr>“The hungry forties”</vt:lpstr>
      <vt:lpstr>Victorianism = prudery</vt:lpstr>
      <vt:lpstr>The Victorian theater</vt:lpstr>
      <vt:lpstr>The highest purpose of the poet:</vt:lpstr>
      <vt:lpstr>Victorian themes</vt:lpstr>
      <vt:lpstr>Charles dickens</vt:lpstr>
      <vt:lpstr>Elizabeth barrett browning</vt:lpstr>
      <vt:lpstr>Thomas hardy</vt:lpstr>
      <vt:lpstr>Robert browning</vt:lpstr>
      <vt:lpstr>Gerard Manley Hopkins</vt:lpstr>
      <vt:lpstr>“Pied Beauty”</vt:lpstr>
      <vt:lpstr>a. e. housman</vt:lpstr>
      <vt:lpstr>Alfred, lord tennyson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Victorian Period 1832-1901</dc:title>
  <dc:creator>Jessica L. Bailey</dc:creator>
  <cp:lastModifiedBy>Admin</cp:lastModifiedBy>
  <cp:revision>24</cp:revision>
  <dcterms:created xsi:type="dcterms:W3CDTF">2013-11-06T00:21:01Z</dcterms:created>
  <dcterms:modified xsi:type="dcterms:W3CDTF">2018-11-09T19:19:30Z</dcterms:modified>
</cp:coreProperties>
</file>